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82" r:id="rId4"/>
    <p:sldMasterId id="2147484229" r:id="rId5"/>
  </p:sldMasterIdLst>
  <p:notesMasterIdLst>
    <p:notesMasterId r:id="rId44"/>
  </p:notesMasterIdLst>
  <p:handoutMasterIdLst>
    <p:handoutMasterId r:id="rId45"/>
  </p:handoutMasterIdLst>
  <p:sldIdLst>
    <p:sldId id="1333" r:id="rId6"/>
    <p:sldId id="1334" r:id="rId7"/>
    <p:sldId id="1318" r:id="rId8"/>
    <p:sldId id="1336" r:id="rId9"/>
    <p:sldId id="1339" r:id="rId10"/>
    <p:sldId id="1337" r:id="rId11"/>
    <p:sldId id="1338" r:id="rId12"/>
    <p:sldId id="1344" r:id="rId13"/>
    <p:sldId id="1342" r:id="rId14"/>
    <p:sldId id="1346" r:id="rId15"/>
    <p:sldId id="1345" r:id="rId16"/>
    <p:sldId id="1347" r:id="rId17"/>
    <p:sldId id="1340" r:id="rId18"/>
    <p:sldId id="1341" r:id="rId19"/>
    <p:sldId id="1348" r:id="rId20"/>
    <p:sldId id="1343" r:id="rId21"/>
    <p:sldId id="1331" r:id="rId22"/>
    <p:sldId id="1335" r:id="rId23"/>
    <p:sldId id="1320" r:id="rId24"/>
    <p:sldId id="1329" r:id="rId25"/>
    <p:sldId id="1322" r:id="rId26"/>
    <p:sldId id="1323" r:id="rId27"/>
    <p:sldId id="1324" r:id="rId28"/>
    <p:sldId id="1325" r:id="rId29"/>
    <p:sldId id="1326" r:id="rId30"/>
    <p:sldId id="1309" r:id="rId31"/>
    <p:sldId id="1330" r:id="rId32"/>
    <p:sldId id="1328" r:id="rId33"/>
    <p:sldId id="1332" r:id="rId34"/>
    <p:sldId id="1308" r:id="rId35"/>
    <p:sldId id="1243" r:id="rId36"/>
    <p:sldId id="1245" r:id="rId37"/>
    <p:sldId id="1242" r:id="rId38"/>
    <p:sldId id="1249" r:id="rId39"/>
    <p:sldId id="1251" r:id="rId40"/>
    <p:sldId id="1246" r:id="rId41"/>
    <p:sldId id="1247" r:id="rId42"/>
    <p:sldId id="1248" r:id="rId43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lides" id="{B473CDF8-2E30-8D40-B9AF-0CD461F9BEAF}">
          <p14:sldIdLst>
            <p14:sldId id="1333"/>
            <p14:sldId id="1334"/>
            <p14:sldId id="1318"/>
            <p14:sldId id="1336"/>
            <p14:sldId id="1339"/>
            <p14:sldId id="1337"/>
            <p14:sldId id="1338"/>
            <p14:sldId id="1344"/>
            <p14:sldId id="1342"/>
            <p14:sldId id="1346"/>
            <p14:sldId id="1345"/>
            <p14:sldId id="1347"/>
            <p14:sldId id="1340"/>
            <p14:sldId id="1341"/>
            <p14:sldId id="1348"/>
            <p14:sldId id="1343"/>
          </p14:sldIdLst>
        </p14:section>
        <p14:section name="Color Template" id="{62B11F58-CA98-3347-93D0-B8E4CCF75F71}">
          <p14:sldIdLst>
            <p14:sldId id="1331"/>
            <p14:sldId id="1335"/>
            <p14:sldId id="1320"/>
            <p14:sldId id="1329"/>
            <p14:sldId id="1322"/>
            <p14:sldId id="1323"/>
            <p14:sldId id="1324"/>
            <p14:sldId id="1325"/>
            <p14:sldId id="1326"/>
          </p14:sldIdLst>
        </p14:section>
        <p14:section name="Instructions" id="{4D07556A-9D36-CF4C-AB4E-6E8420960FD5}">
          <p14:sldIdLst>
            <p14:sldId id="1309"/>
            <p14:sldId id="1330"/>
            <p14:sldId id="1328"/>
            <p14:sldId id="1332"/>
          </p14:sldIdLst>
        </p14:section>
        <p14:section name="White Template" id="{5B0B8DFF-57E5-4D4B-BA72-542DF84B8E2F}">
          <p14:sldIdLst>
            <p14:sldId id="1308"/>
            <p14:sldId id="1243"/>
            <p14:sldId id="1245"/>
            <p14:sldId id="1242"/>
            <p14:sldId id="1249"/>
            <p14:sldId id="1251"/>
            <p14:sldId id="1246"/>
            <p14:sldId id="1247"/>
            <p14:sldId id="124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/>
  </p:cmAuthor>
  <p:cmAuthor id="3" name="Mary Feil-Jacobs" initials="MF" lastIdx="22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272"/>
    <a:srgbClr val="002050"/>
    <a:srgbClr val="FFFFFF"/>
    <a:srgbClr val="0078D7"/>
    <a:srgbClr val="107C10"/>
    <a:srgbClr val="32145A"/>
    <a:srgbClr val="00188F"/>
    <a:srgbClr val="FF8C00"/>
    <a:srgbClr val="004B50"/>
    <a:srgbClr val="004B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74" autoAdjust="0"/>
    <p:restoredTop sz="78079" autoAdjust="0"/>
  </p:normalViewPr>
  <p:slideViewPr>
    <p:cSldViewPr>
      <p:cViewPr varScale="1">
        <p:scale>
          <a:sx n="116" d="100"/>
          <a:sy n="116" d="100"/>
        </p:scale>
        <p:origin x="640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0" d="100"/>
        <a:sy n="30" d="100"/>
      </p:scale>
      <p:origin x="0" y="0"/>
    </p:cViewPr>
  </p:sorterViewPr>
  <p:notesViewPr>
    <p:cSldViewPr showGuides="1">
      <p:cViewPr varScale="1">
        <p:scale>
          <a:sx n="67" d="100"/>
          <a:sy n="67" d="100"/>
        </p:scale>
        <p:origin x="3043" y="43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commentAuthors" Target="commentAuthors.xml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50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Master" Target="slideMasters/slideMaster2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notesMaster" Target="notesMasters/notesMaster1.xml"/><Relationship Id="rId4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ED9401-EE8D-4EE1-B291-5BF7DCDA3C5A}" type="datetime8">
              <a:rPr lang="en-US" smtClean="0">
                <a:latin typeface="Segoe UI" pitchFamily="34" charset="0"/>
              </a:rPr>
              <a:t>4/29/16 8:35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3.png>
</file>

<file path=ppt/media/image4.jpg>
</file>

<file path=ppt/media/image5.png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marL="398463" defTabSz="914099" eaLnBrk="0" hangingPunct="0"/>
            <a:r>
              <a:rPr lang="en-US" sz="4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61B0BD91-A332-4638-9D55-E1550E13BA63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F43CFC4-DD9D-4F68-BC01-CA98B1605F65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2577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A92E97D8-B533-4D16-AC8F-9CE6C35A06D1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25182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642C870-B5FF-45B8-8C16-E6C55C8E825A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61776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0B7026AC-5378-4EFE-BC36-6F1BDA25DD61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02167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2992C4AB-87C7-40A3-A24E-43E340E3E85D}" type="datetime8">
              <a:rPr lang="en-US" smtClean="0"/>
              <a:t>4/29/16 8:35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t>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75256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2EA1B2AD-0E5E-4F5F-AC11-46FE43A85EB1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7108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CA4E6B4-BC9C-4C90-9189-77829FFF4C2D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6561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fld id="{499C1E17-0FE1-4CC4-A135-6A738D4D4B79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951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57D83A81-7FCB-4E00-98D8-75390B6DE0ED}" type="datetime8">
              <a:rPr lang="en-US" smtClean="0">
                <a:solidFill>
                  <a:prstClr val="black"/>
                </a:solidFill>
              </a:rPr>
              <a:t>4/29/16 8:35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24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39286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DD875688-27E4-4A9B-8379-1C488EED6ABA}" type="datetime8">
              <a:rPr lang="en-US" smtClean="0">
                <a:solidFill>
                  <a:prstClr val="black"/>
                </a:solidFill>
              </a:rPr>
              <a:t>4/29/16 8:35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25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14985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F2E339D-1F96-4A8A-A8F4-6231AB90B15C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3884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642C870-B5FF-45B8-8C16-E6C55C8E825A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22100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F015FC8-BC0C-4EBE-A7CF-73E10D059B7D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66002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B11F9E36-374C-4096-8DCB-1272CB9CF56E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43126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E43B0448-36A8-43CB-A041-FFAB3DD1409A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43562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596B01FC-4093-47B5-A361-524E345F092E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29315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9DA1434-C4DF-412E-99C1-D8F9CD6FA8B7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19350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/>
          <a:lstStyle/>
          <a:p>
            <a:fld id="{59E96BB3-A30A-447A-AE92-AF26752EB54C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/>
          <a:lstStyle/>
          <a:p>
            <a:fld id="{8B263312-38AA-4E1E-B2B5-0F8F122B24FE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 idx="14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3011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538E0F8-9444-42C2-B269-A3D6A81F3346}" type="datetime8">
              <a:rPr lang="en-US" smtClean="0"/>
              <a:t>4/29/16 8:35 AM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t>33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650008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90B56DB1-683C-4DCF-A45F-24D3E22FCAA8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75399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54C8F01B-8E1F-493D-BC2F-99FDE0EBC3B9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15679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fld id="{1C4B5E71-6354-4167-8CED-750C625DEE08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7095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642C870-B5FF-45B8-8C16-E6C55C8E825A}" type="datetime8">
              <a:rPr lang="en-US" smtClean="0"/>
              <a:t>4/29/16 8:35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284468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D49FACBF-0C5E-4E2C-8405-D5C122591171}" type="datetime8">
              <a:rPr lang="en-US" smtClean="0">
                <a:solidFill>
                  <a:prstClr val="black"/>
                </a:solidFill>
              </a:rPr>
              <a:t>4/29/16 8:35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37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492501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A5DDFF7D-D314-4C7B-B851-8380DBD00D4D}" type="datetime8">
              <a:rPr lang="en-US" smtClean="0">
                <a:solidFill>
                  <a:prstClr val="black"/>
                </a:solidFill>
              </a:rPr>
              <a:t>4/29/16 8:35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C87E0CF-87F6-4B58-B8B8-DCAB2DAAF3CA}" type="slidenum">
              <a:rPr lang="en-US" smtClean="0">
                <a:solidFill>
                  <a:prstClr val="black"/>
                </a:solidFill>
              </a:rPr>
              <a:pPr/>
              <a:t>38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39993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9DA1434-C4DF-412E-99C1-D8F9CD6FA8B7}" type="datetime8">
              <a:rPr lang="en-US" smtClean="0">
                <a:solidFill>
                  <a:prstClr val="black"/>
                </a:solidFill>
              </a:rPr>
              <a:pPr/>
              <a:t>4/29/16 8:35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30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9DA1434-C4DF-412E-99C1-D8F9CD6FA8B7}" type="datetime8">
              <a:rPr lang="en-US" smtClean="0">
                <a:solidFill>
                  <a:prstClr val="black"/>
                </a:solidFill>
              </a:rPr>
              <a:pPr/>
              <a:t>4/29/16 8:35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94218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9DA1434-C4DF-412E-99C1-D8F9CD6FA8B7}" type="datetime8">
              <a:rPr lang="en-US" smtClean="0">
                <a:solidFill>
                  <a:prstClr val="black"/>
                </a:solidFill>
              </a:rPr>
              <a:pPr/>
              <a:t>4/29/16 8:35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8449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9DA1434-C4DF-412E-99C1-D8F9CD6FA8B7}" type="datetime8">
              <a:rPr lang="en-US" smtClean="0">
                <a:solidFill>
                  <a:prstClr val="black"/>
                </a:solidFill>
              </a:rPr>
              <a:pPr/>
              <a:t>4/29/16 8:35 AM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92851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- create and run Jenkins image</a:t>
            </a:r>
          </a:p>
          <a:p>
            <a:r>
              <a:rPr lang="en-US" dirty="0" smtClean="0"/>
              <a:t> -</a:t>
            </a:r>
            <a:r>
              <a:rPr lang="en-US" baseline="0" dirty="0" smtClean="0"/>
              <a:t> show images vs containers</a:t>
            </a:r>
          </a:p>
          <a:p>
            <a:r>
              <a:rPr lang="en-US" baseline="0" dirty="0" smtClean="0"/>
              <a:t> - what are volumes?</a:t>
            </a:r>
          </a:p>
          <a:p>
            <a:r>
              <a:rPr lang="en-US" baseline="0" dirty="0" smtClean="0"/>
              <a:t> - networking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5/2/16 1:21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6413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https://qtrial2016q2az1.az1.qualtrics.com/</a:t>
            </a:r>
            <a:r>
              <a:rPr lang="en-US" dirty="0" err="1" smtClean="0"/>
              <a:t>jfe</a:t>
            </a:r>
            <a:r>
              <a:rPr lang="en-US" dirty="0" smtClean="0"/>
              <a:t>/form/SV_1IbdrVmjxxBPrjn</a:t>
            </a: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5/2/16 8:46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64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eg"/><Relationship Id="rId3" Type="http://schemas.openxmlformats.org/officeDocument/2006/relationships/image" Target="../media/image2.emf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" y="0"/>
            <a:ext cx="12436464" cy="6995511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274638" y="2125677"/>
            <a:ext cx="6402452" cy="3654405"/>
          </a:xfrm>
          <a:prstGeom prst="rect">
            <a:avLst/>
          </a:prstGeom>
          <a:solidFill>
            <a:srgbClr val="002050">
              <a:alpha val="84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6290" y="2125677"/>
            <a:ext cx="6402388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4638" y="3954457"/>
            <a:ext cx="6402388" cy="1825625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  <p:grpSp>
        <p:nvGrpSpPr>
          <p:cNvPr id="8" name="Group 7"/>
          <p:cNvGrpSpPr>
            <a:grpSpLocks noChangeAspect="1"/>
          </p:cNvGrpSpPr>
          <p:nvPr userDrawn="1"/>
        </p:nvGrpSpPr>
        <p:grpSpPr bwMode="gray">
          <a:xfrm>
            <a:off x="458053" y="498464"/>
            <a:ext cx="1681413" cy="360979"/>
            <a:chOff x="457200" y="1643393"/>
            <a:chExt cx="4492753" cy="96454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 bwMode="gray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2" name="Freeform 12"/>
            <p:cNvSpPr>
              <a:spLocks noEditPoints="1"/>
            </p:cNvSpPr>
            <p:nvPr/>
          </p:nvSpPr>
          <p:spPr bwMode="gray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94675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6257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1357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Demo title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1829593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2386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smtClean="0"/>
              <a:t>Video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412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357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5369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2716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0-50 Right Photo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50/50 photo layout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3148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95268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8450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7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17165"/>
            <a:ext cx="8229535" cy="1837298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518" y="6161442"/>
            <a:ext cx="1645920" cy="353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05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9344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6928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Slide for developer code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77389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2888"/>
            <a:ext cx="11856403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</a:t>
            </a:r>
            <a:r>
              <a:rPr lang="en-US" sz="700" baseline="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Copyright</a:t>
            </a:r>
            <a:r>
              <a:rPr lang="en-US" sz="7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</a:t>
            </a:r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230" y="3145040"/>
            <a:ext cx="3288506" cy="70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3587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Use this Layout for Speaker Notes slides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 smtClean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996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" y="0"/>
            <a:ext cx="12436464" cy="6995511"/>
          </a:xfrm>
          <a:prstGeom prst="rect">
            <a:avLst/>
          </a:prstGeom>
        </p:spPr>
      </p:pic>
      <p:grpSp>
        <p:nvGrpSpPr>
          <p:cNvPr id="11" name="Group 10"/>
          <p:cNvGrpSpPr>
            <a:grpSpLocks noChangeAspect="1"/>
          </p:cNvGrpSpPr>
          <p:nvPr userDrawn="1"/>
        </p:nvGrpSpPr>
        <p:grpSpPr bwMode="gray">
          <a:xfrm>
            <a:off x="458053" y="498464"/>
            <a:ext cx="1681413" cy="360979"/>
            <a:chOff x="457200" y="1643393"/>
            <a:chExt cx="4492753" cy="96454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 bwMode="gray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3" name="Freeform 12"/>
            <p:cNvSpPr>
              <a:spLocks noEditPoints="1"/>
            </p:cNvSpPr>
            <p:nvPr/>
          </p:nvSpPr>
          <p:spPr bwMode="gray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Rectangle 3"/>
          <p:cNvSpPr/>
          <p:nvPr userDrawn="1"/>
        </p:nvSpPr>
        <p:spPr bwMode="auto">
          <a:xfrm>
            <a:off x="272986" y="2128832"/>
            <a:ext cx="6402452" cy="3654405"/>
          </a:xfrm>
          <a:prstGeom prst="rect">
            <a:avLst/>
          </a:prstGeom>
          <a:solidFill>
            <a:srgbClr val="002050">
              <a:alpha val="93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638" y="2128832"/>
            <a:ext cx="6402388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2986" y="3957612"/>
            <a:ext cx="6402388" cy="1825625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649949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200" y="6162520"/>
            <a:ext cx="1645920" cy="35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23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397579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3200"/>
            </a:lvl2pPr>
            <a:lvl3pPr marL="228600" indent="0">
              <a:buNone/>
              <a:defRPr sz="2800"/>
            </a:lvl3pPr>
            <a:lvl4pPr marL="457200" indent="0">
              <a:buNone/>
              <a:defRPr sz="2000"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8168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Demo title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940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smtClean="0"/>
              <a:t>Video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825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29115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50/50 photo layout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0706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9852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23907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Slide for developer code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230" y="3145040"/>
            <a:ext cx="3288506" cy="70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39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Use this Layout for Speaker Notes slides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 smtClean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419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1968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5340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83987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3713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.xml"/><Relationship Id="rId20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45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38.xml"/><Relationship Id="rId15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1.xml"/><Relationship Id="rId18" Type="http://schemas.openxmlformats.org/officeDocument/2006/relationships/slideLayout" Target="../slideLayouts/slideLayout42.xml"/><Relationship Id="rId19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27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0" r:id="rId1"/>
    <p:sldLayoutId id="2147484167" r:id="rId2"/>
    <p:sldLayoutId id="2147484087" r:id="rId3"/>
    <p:sldLayoutId id="2147484098" r:id="rId4"/>
    <p:sldLayoutId id="2147484107" r:id="rId5"/>
    <p:sldLayoutId id="2147484086" r:id="rId6"/>
    <p:sldLayoutId id="2147484099" r:id="rId7"/>
    <p:sldLayoutId id="2147484100" r:id="rId8"/>
    <p:sldLayoutId id="2147484106" r:id="rId9"/>
    <p:sldLayoutId id="2147484089" r:id="rId10"/>
    <p:sldLayoutId id="2147484092" r:id="rId11"/>
    <p:sldLayoutId id="2147484105" r:id="rId12"/>
    <p:sldLayoutId id="2147484182" r:id="rId13"/>
    <p:sldLayoutId id="2147484130" r:id="rId14"/>
    <p:sldLayoutId id="2147484101" r:id="rId15"/>
    <p:sldLayoutId id="2147484102" r:id="rId16"/>
    <p:sldLayoutId id="2147484189" r:id="rId17"/>
    <p:sldLayoutId id="2147484093" r:id="rId18"/>
    <p:sldLayoutId id="2147484127" r:id="rId19"/>
    <p:sldLayoutId id="2147484128" r:id="rId20"/>
    <p:sldLayoutId id="2147484129" r:id="rId21"/>
    <p:sldLayoutId id="2147484094" r:id="rId22"/>
    <p:sldLayoutId id="2147484195" r:id="rId23"/>
    <p:sldLayoutId id="2147484096" r:id="rId24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66" r:id="rId1"/>
    <p:sldLayoutId id="2147484236" r:id="rId2"/>
    <p:sldLayoutId id="2147484240" r:id="rId3"/>
    <p:sldLayoutId id="2147484241" r:id="rId4"/>
    <p:sldLayoutId id="2147484244" r:id="rId5"/>
    <p:sldLayoutId id="2147484245" r:id="rId6"/>
    <p:sldLayoutId id="2147484247" r:id="rId7"/>
    <p:sldLayoutId id="2147484249" r:id="rId8"/>
    <p:sldLayoutId id="2147484250" r:id="rId9"/>
    <p:sldLayoutId id="2147484264" r:id="rId10"/>
    <p:sldLayoutId id="2147484251" r:id="rId11"/>
    <p:sldLayoutId id="2147484252" r:id="rId12"/>
    <p:sldLayoutId id="2147484253" r:id="rId13"/>
    <p:sldLayoutId id="2147484267" r:id="rId14"/>
    <p:sldLayoutId id="2147484256" r:id="rId15"/>
    <p:sldLayoutId id="2147484257" r:id="rId16"/>
    <p:sldLayoutId id="2147484258" r:id="rId17"/>
    <p:sldLayoutId id="2147484259" r:id="rId18"/>
    <p:sldLayoutId id="2147484260" r:id="rId19"/>
    <p:sldLayoutId id="2147484261" r:id="rId20"/>
    <p:sldLayoutId id="2147484263" r:id="rId21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jenkinsci/docker/blob/5a51d0a519cb6605280adb8719f0e050ea69bac6/Dockerfile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nate.mcmaster@microsoft.com" TargetMode="External"/><Relationship Id="rId4" Type="http://schemas.openxmlformats.org/officeDocument/2006/relationships/hyperlink" Target="https://github.com/natemcmaster/docker-ef" TargetMode="Externa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microsoft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Relationship Id="rId2" Type="http://schemas.openxmlformats.org/officeDocument/2006/relationships/notesSlide" Target="../notesSlides/notesSlide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hyperlink" Target="mailto:slides@microsoft.com" TargetMode="External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hyperlink" Target="https://microsoft.sharepoint.com/teams/BrandCentral/Pages/Presentations.aspx" TargetMode="External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www.microsoft.com/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hub.docker.com/explore" TargetMode="External"/><Relationship Id="rId3" Type="http://schemas.openxmlformats.org/officeDocument/2006/relationships/hyperlink" Target="https://www.microsoft.com/en-us/server-cloud/sql-server-on-linux.aspx)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, .NET Core, </a:t>
            </a:r>
            <a:br>
              <a:rPr lang="en-US" dirty="0" smtClean="0"/>
            </a:br>
            <a:r>
              <a:rPr lang="en-US" dirty="0" smtClean="0"/>
              <a:t>and Entity Framework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2800" dirty="0" smtClean="0"/>
              <a:t>Nate McMaster</a:t>
            </a:r>
          </a:p>
          <a:p>
            <a:r>
              <a:rPr lang="en-US" sz="2800" dirty="0" smtClean="0"/>
              <a:t>Software Engineer, ASP.NET</a:t>
            </a:r>
          </a:p>
          <a:p>
            <a:r>
              <a:rPr lang="en-US" sz="2800" dirty="0" smtClean="0"/>
              <a:t>@</a:t>
            </a:r>
            <a:r>
              <a:rPr lang="en-US" sz="2800" dirty="0" err="1" smtClean="0"/>
              <a:t>natemcmaster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3756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 – Docker 101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447098"/>
          </a:xfrm>
        </p:spPr>
        <p:txBody>
          <a:bodyPr/>
          <a:lstStyle/>
          <a:p>
            <a:pPr marL="571500" indent="-571500">
              <a:buFont typeface="Arial" charset="0"/>
              <a:buChar char="•"/>
            </a:pPr>
            <a:r>
              <a:rPr lang="en-US" dirty="0" smtClean="0"/>
              <a:t>Docker Toolbox</a:t>
            </a:r>
          </a:p>
          <a:p>
            <a:pPr marL="571500" indent="-571500">
              <a:buFont typeface="Arial" charset="0"/>
              <a:buChar char="•"/>
            </a:pPr>
            <a:r>
              <a:rPr lang="en-US" dirty="0" smtClean="0"/>
              <a:t>Docker machine</a:t>
            </a:r>
          </a:p>
          <a:p>
            <a:pPr marL="571500" indent="-571500">
              <a:buFont typeface="Arial" charset="0"/>
              <a:buChar char="•"/>
            </a:pPr>
            <a:r>
              <a:rPr lang="en-US" dirty="0" err="1"/>
              <a:t>docker</a:t>
            </a:r>
            <a:r>
              <a:rPr lang="en-US" dirty="0"/>
              <a:t> </a:t>
            </a:r>
            <a:r>
              <a:rPr lang="en-US" dirty="0" smtClean="0"/>
              <a:t>pull</a:t>
            </a:r>
          </a:p>
          <a:p>
            <a:pPr marL="571500" indent="-571500">
              <a:buFont typeface="Arial" charset="0"/>
              <a:buChar char="•"/>
            </a:pPr>
            <a:r>
              <a:rPr lang="en-US" dirty="0" err="1" smtClean="0"/>
              <a:t>docker</a:t>
            </a:r>
            <a:r>
              <a:rPr lang="en-US" dirty="0" smtClean="0"/>
              <a:t> run</a:t>
            </a:r>
          </a:p>
          <a:p>
            <a:pPr marL="571500" indent="-57150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07420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 – Docker 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738664"/>
          </a:xfrm>
        </p:spPr>
        <p:txBody>
          <a:bodyPr/>
          <a:lstStyle/>
          <a:p>
            <a:pPr marL="571500" indent="-571500">
              <a:buFont typeface="Arial" charset="0"/>
              <a:buChar char="•"/>
            </a:pPr>
            <a:r>
              <a:rPr lang="en-US" dirty="0" smtClean="0"/>
              <a:t>Volumes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10473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 – Docker 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369880"/>
          </a:xfrm>
        </p:spPr>
        <p:txBody>
          <a:bodyPr/>
          <a:lstStyle/>
          <a:p>
            <a:pPr marL="571500" indent="-571500">
              <a:buFont typeface="Arial" charset="0"/>
              <a:buChar char="•"/>
            </a:pPr>
            <a:r>
              <a:rPr lang="en-US" dirty="0" smtClean="0"/>
              <a:t>Creating a </a:t>
            </a:r>
            <a:r>
              <a:rPr lang="en-US" dirty="0" err="1" smtClean="0"/>
              <a:t>docker</a:t>
            </a:r>
            <a:r>
              <a:rPr lang="en-US" dirty="0" smtClean="0"/>
              <a:t> image</a:t>
            </a:r>
          </a:p>
          <a:p>
            <a:pPr marL="571500" indent="-571500">
              <a:buFont typeface="Arial" charset="0"/>
              <a:buChar char="•"/>
            </a:pPr>
            <a:r>
              <a:rPr lang="en-US" dirty="0" smtClean="0"/>
              <a:t>Other examples:</a:t>
            </a:r>
          </a:p>
          <a:p>
            <a:pPr marL="1028700" lvl="3" indent="-571500">
              <a:buFont typeface="Arial" charset="0"/>
              <a:buChar char="•"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github.com/jenkinsci/docker/blob/5a51d0a519cb6605280adb8719f0e050ea69bac6/Dockerfile</a:t>
            </a:r>
            <a:endParaRPr lang="en-US" dirty="0" smtClean="0"/>
          </a:p>
          <a:p>
            <a:pPr marL="1028700" lvl="3" indent="-57150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97714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837" y="2887662"/>
            <a:ext cx="11889564" cy="917575"/>
          </a:xfrm>
        </p:spPr>
        <p:txBody>
          <a:bodyPr/>
          <a:lstStyle/>
          <a:p>
            <a:pPr algn="ctr"/>
            <a:r>
              <a:rPr lang="en-US" smtClean="0">
                <a:solidFill>
                  <a:schemeClr val="bg1"/>
                </a:solidFill>
              </a:rPr>
              <a:t>.NET Core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58089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5867399" cy="1902059"/>
          </a:xfrm>
        </p:spPr>
        <p:txBody>
          <a:bodyPr/>
          <a:lstStyle/>
          <a:p>
            <a:r>
              <a:rPr lang="en-US" dirty="0" smtClean="0"/>
              <a:t>Compiler (C#)</a:t>
            </a:r>
          </a:p>
          <a:p>
            <a:r>
              <a:rPr lang="en-US" dirty="0" smtClean="0"/>
              <a:t>Base class libraries</a:t>
            </a:r>
          </a:p>
          <a:p>
            <a:r>
              <a:rPr lang="en-US" dirty="0" smtClean="0"/>
              <a:t>Execution engine (runtime)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4639" y="295274"/>
            <a:ext cx="5486398" cy="917575"/>
          </a:xfrm>
        </p:spPr>
        <p:txBody>
          <a:bodyPr/>
          <a:lstStyle/>
          <a:p>
            <a:r>
              <a:rPr lang="en-US" dirty="0" smtClean="0"/>
              <a:t>.NET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5848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837" y="2887662"/>
            <a:ext cx="11889564" cy="917575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Entity Framework Core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14574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120854"/>
          </a:xfrm>
        </p:spPr>
        <p:txBody>
          <a:bodyPr/>
          <a:lstStyle/>
          <a:p>
            <a:r>
              <a:rPr lang="en-US" dirty="0" smtClean="0">
                <a:hlinkClick r:id="rId3"/>
              </a:rPr>
              <a:t>nate.mcmaster@microsoft.com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>
                <a:hlinkClick r:id="rId4"/>
              </a:rPr>
              <a:t>https://github.com/natemcmaster/docker-ef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Feedback/questions?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446657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Presentation </a:t>
            </a:r>
            <a:r>
              <a:rPr lang="en-US" smtClean="0"/>
              <a:t>title </a:t>
            </a:r>
            <a:br>
              <a:rPr lang="en-US" smtClean="0"/>
            </a:br>
            <a:r>
              <a:rPr lang="en-US" smtClean="0"/>
              <a:t>goes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Speaker name</a:t>
            </a:r>
          </a:p>
          <a:p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696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Preferred text layout (no bullets)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Main topic 1: size 40pt</a:t>
            </a:r>
          </a:p>
          <a:p>
            <a:pPr lvl="1"/>
            <a:r>
              <a:rPr lang="en-US" dirty="0" smtClean="0"/>
              <a:t>Size 20pt for the subtopics</a:t>
            </a:r>
          </a:p>
          <a:p>
            <a:pPr lvl="1"/>
            <a:r>
              <a:rPr lang="en-US" dirty="0" smtClean="0"/>
              <a:t>Size 20pt for the subtopics</a:t>
            </a:r>
          </a:p>
          <a:p>
            <a:r>
              <a:rPr lang="en-US" dirty="0" smtClean="0"/>
              <a:t>Main topic 2: size 40pt</a:t>
            </a:r>
          </a:p>
          <a:p>
            <a:pPr lvl="1"/>
            <a:r>
              <a:rPr lang="en-US" dirty="0" smtClean="0"/>
              <a:t>Size 20pt for the subtopics</a:t>
            </a:r>
          </a:p>
          <a:p>
            <a:pPr lvl="1"/>
            <a:r>
              <a:rPr lang="en-US" dirty="0" smtClean="0"/>
              <a:t>Size 20pt for the subtopics</a:t>
            </a:r>
          </a:p>
          <a:p>
            <a:r>
              <a:rPr lang="en-US" dirty="0" smtClean="0"/>
              <a:t>Main topic 3: size 40pt</a:t>
            </a:r>
          </a:p>
          <a:p>
            <a:pPr lvl="1"/>
            <a:r>
              <a:rPr lang="en-US" dirty="0" smtClean="0"/>
              <a:t>Size 20pt for the subtopics</a:t>
            </a:r>
          </a:p>
          <a:p>
            <a:pPr lvl="1"/>
            <a:r>
              <a:rPr lang="en-US" dirty="0" smtClean="0"/>
              <a:t>Size 20pt for the subtopics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305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942799"/>
            <a:ext cx="11887200" cy="2025170"/>
          </a:xfrm>
        </p:spPr>
        <p:txBody>
          <a:bodyPr/>
          <a:lstStyle/>
          <a:p>
            <a:r>
              <a:rPr lang="en-US" dirty="0" smtClean="0"/>
              <a:t>Example of a bulleted slide with a subhead</a:t>
            </a:r>
          </a:p>
          <a:p>
            <a:pPr lvl="1"/>
            <a:r>
              <a:rPr lang="en-US" dirty="0" smtClean="0"/>
              <a:t>Set the slide title to “Sentence case”</a:t>
            </a:r>
          </a:p>
          <a:p>
            <a:pPr lvl="1"/>
            <a:r>
              <a:rPr lang="en-US" dirty="0" smtClean="0"/>
              <a:t>Set subheads to “Sentence case”</a:t>
            </a:r>
          </a:p>
          <a:p>
            <a:pPr lvl="0"/>
            <a:r>
              <a:rPr lang="en-US" dirty="0" smtClean="0"/>
              <a:t>Hyperlink style</a:t>
            </a:r>
          </a:p>
          <a:p>
            <a:pPr lvl="1"/>
            <a:r>
              <a:rPr lang="en-US" dirty="0" smtClean="0">
                <a:hlinkClick r:id="rId3"/>
              </a:rPr>
              <a:t>www.microsoft.com</a:t>
            </a:r>
            <a:r>
              <a:rPr lang="en-US" dirty="0" smtClean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Bullet points layout with subtitle</a:t>
            </a:r>
            <a:br>
              <a:rPr lang="en-US" smtClean="0"/>
            </a:br>
            <a:r>
              <a:rPr lang="en-US" sz="4000" smtClean="0">
                <a:gradFill>
                  <a:gsLst>
                    <a:gs pos="10101">
                      <a:schemeClr val="tx1"/>
                    </a:gs>
                    <a:gs pos="54000">
                      <a:schemeClr val="tx1"/>
                    </a:gs>
                  </a:gsLst>
                  <a:lin ang="5400000" scaled="0"/>
                </a:gradFill>
              </a:rPr>
              <a:t>Subtitle</a:t>
            </a:r>
            <a:endParaRPr lang="en-US" sz="4000" dirty="0">
              <a:gradFill>
                <a:gsLst>
                  <a:gs pos="10101">
                    <a:schemeClr val="tx1"/>
                  </a:gs>
                  <a:gs pos="54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612856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Talk source code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738664"/>
          </a:xfrm>
        </p:spPr>
        <p:txBody>
          <a:bodyPr/>
          <a:lstStyle/>
          <a:p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natemcmaster</a:t>
            </a:r>
            <a:r>
              <a:rPr lang="en-US" dirty="0" smtClean="0"/>
              <a:t>/</a:t>
            </a:r>
            <a:r>
              <a:rPr lang="en-US" dirty="0" err="1" smtClean="0"/>
              <a:t>docker</a:t>
            </a:r>
            <a:r>
              <a:rPr lang="en-US" dirty="0" smtClean="0"/>
              <a:t>-</a:t>
            </a:r>
            <a:r>
              <a:rPr lang="en-US" dirty="0" err="1" smtClean="0"/>
              <a:t>ef</a:t>
            </a:r>
            <a:r>
              <a:rPr lang="en-US" smtClean="0"/>
              <a:t>-talk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50104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9481" y="2973695"/>
            <a:ext cx="1657350" cy="32480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</a:t>
            </a:r>
            <a:r>
              <a:rPr lang="en-US" dirty="0" smtClean="0"/>
              <a:t>palette info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3630747" y="3490898"/>
            <a:ext cx="7127758" cy="1438579"/>
          </a:xfrm>
          <a:custGeom>
            <a:avLst/>
            <a:gdLst/>
            <a:ahLst/>
            <a:cxnLst/>
            <a:rect l="l" t="t" r="r" b="b"/>
            <a:pathLst>
              <a:path w="6985822" h="1410500">
                <a:moveTo>
                  <a:pt x="0" y="0"/>
                </a:moveTo>
                <a:lnTo>
                  <a:pt x="3955278" y="0"/>
                </a:lnTo>
                <a:lnTo>
                  <a:pt x="3955278" y="170496"/>
                </a:lnTo>
                <a:lnTo>
                  <a:pt x="6985822" y="170496"/>
                </a:lnTo>
                <a:lnTo>
                  <a:pt x="6985822" y="1284072"/>
                </a:lnTo>
                <a:lnTo>
                  <a:pt x="3955278" y="1284072"/>
                </a:lnTo>
                <a:lnTo>
                  <a:pt x="3955278" y="1410500"/>
                </a:lnTo>
                <a:lnTo>
                  <a:pt x="0" y="1410500"/>
                </a:lnTo>
                <a:close/>
              </a:path>
            </a:pathLst>
          </a:custGeom>
          <a:noFill/>
          <a:ln w="3175">
            <a:solidFill>
              <a:schemeClr val="tx1">
                <a:alpha val="27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6361410" y="3629641"/>
            <a:ext cx="1206527" cy="1206042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3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5056434" y="3629641"/>
            <a:ext cx="1206527" cy="1206042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2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3751458" y="3629641"/>
            <a:ext cx="1206527" cy="1206042"/>
          </a:xfrm>
          <a:prstGeom prst="rect">
            <a:avLst/>
          </a:prstGeom>
          <a:solidFill>
            <a:schemeClr val="accent1"/>
          </a:solidFill>
          <a:ln>
            <a:solidFill>
              <a:srgbClr val="FFFFFF">
                <a:alpha val="20000"/>
              </a:srgbClr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1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9736779" y="3764983"/>
            <a:ext cx="935733" cy="935357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6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8705220" y="3764983"/>
            <a:ext cx="935733" cy="935357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5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7666388" y="3764983"/>
            <a:ext cx="935733" cy="935357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757856" y="2973695"/>
            <a:ext cx="7060545" cy="3139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Accent colors 1-6 – (6 Theme Colors to the far right)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3751456" y="3056428"/>
            <a:ext cx="6921056" cy="455867"/>
            <a:chOff x="5099206" y="3872901"/>
            <a:chExt cx="6165897" cy="363048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5104785" y="4099191"/>
              <a:ext cx="6154739" cy="0"/>
            </a:xfrm>
            <a:prstGeom prst="line">
              <a:avLst/>
            </a:prstGeom>
            <a:noFill/>
            <a:ln>
              <a:solidFill>
                <a:schemeClr val="tx1"/>
              </a:solidFill>
              <a:headEnd type="arrow" w="med" len="med"/>
              <a:tailEnd type="arrow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099206" y="3872901"/>
              <a:ext cx="0" cy="3630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11265103" y="3872902"/>
              <a:ext cx="0" cy="3630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 Placeholder 2"/>
          <p:cNvSpPr txBox="1">
            <a:spLocks/>
          </p:cNvSpPr>
          <p:nvPr/>
        </p:nvSpPr>
        <p:spPr>
          <a:xfrm>
            <a:off x="274638" y="1227844"/>
            <a:ext cx="11887200" cy="1209562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 marL="0" marR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-7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7985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93738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12557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gradFill>
                  <a:gsLst>
                    <a:gs pos="79798">
                      <a:schemeClr val="tx1"/>
                    </a:gs>
                    <a:gs pos="58000">
                      <a:schemeClr val="tx1"/>
                    </a:gs>
                  </a:gsLst>
                  <a:lin ang="5400000" scaled="0"/>
                </a:gradFill>
              </a:rPr>
              <a:t>The PowerPoint palette for this template has been built for you and is shown below. Avoid using too many colors in your presentation. </a:t>
            </a:r>
          </a:p>
        </p:txBody>
      </p:sp>
      <p:sp>
        <p:nvSpPr>
          <p:cNvPr id="20" name="Text Placeholder 2"/>
          <p:cNvSpPr txBox="1">
            <a:spLocks/>
          </p:cNvSpPr>
          <p:nvPr/>
        </p:nvSpPr>
        <p:spPr>
          <a:xfrm>
            <a:off x="3751456" y="5079947"/>
            <a:ext cx="3816481" cy="762786"/>
          </a:xfrm>
          <a:prstGeom prst="rect">
            <a:avLst/>
          </a:prstGeom>
        </p:spPr>
        <p:txBody>
          <a:bodyPr vert="horz" wrap="square" lIns="182880" tIns="0" rIns="182880" bIns="0" rtlCol="0">
            <a:spAutoFit/>
          </a:bodyPr>
          <a:lstStyle>
            <a:lvl1pPr marL="0" marR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-7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7985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93738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12557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Use </a:t>
            </a:r>
            <a:r>
              <a:rPr lang="en-US" sz="18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Accent 1</a:t>
            </a: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 as the main accent color. Use </a:t>
            </a:r>
            <a:r>
              <a:rPr lang="en-US" sz="18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Accent 2</a:t>
            </a: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 and </a:t>
            </a:r>
            <a:r>
              <a:rPr lang="en-US" sz="18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Accent 3</a:t>
            </a: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 when </a:t>
            </a:r>
            <a:r>
              <a:rPr lang="en-US" sz="1800" dirty="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additional colors are needed. 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2319146" y="3199564"/>
            <a:ext cx="980023" cy="155434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Text Placeholder 2"/>
          <p:cNvSpPr txBox="1">
            <a:spLocks/>
          </p:cNvSpPr>
          <p:nvPr/>
        </p:nvSpPr>
        <p:spPr>
          <a:xfrm>
            <a:off x="7823759" y="4978821"/>
            <a:ext cx="3006124" cy="4520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-7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7985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93738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12557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  <a:latin typeface="+mn-lt"/>
              </a:rPr>
              <a:t>Use </a:t>
            </a:r>
            <a:r>
              <a:rPr lang="en-US" sz="1600" b="1" dirty="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Accents 4-6 </a:t>
            </a:r>
            <a:r>
              <a:rPr lang="en-US" sz="1600" dirty="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  <a:latin typeface="+mn-lt"/>
              </a:rPr>
              <a:t>sparingly – only when more colors are necessary. </a:t>
            </a:r>
          </a:p>
        </p:txBody>
      </p:sp>
    </p:spTree>
    <p:extLst>
      <p:ext uri="{BB962C8B-B14F-4D97-AF65-F5344CB8AC3E}">
        <p14:creationId xmlns:p14="http://schemas.microsoft.com/office/powerpoint/2010/main" val="401176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 smtClean="0"/>
              <a:t>Section title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44420268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Photo layout 1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7168807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Software code slide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This slide layout uses Consolas, a monotype font which is ideal for showing software code.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182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Some speakers at Microsoft like to use this slide for hidden “notes slides”. </a:t>
            </a:r>
          </a:p>
          <a:p>
            <a:r>
              <a:rPr lang="en-US" dirty="0" smtClean="0"/>
              <a:t>Delete it if you don’t want to use it.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NEXT: &lt;next slide title&gt;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 (hidden)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45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6074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</a:t>
            </a:r>
            <a:r>
              <a:rPr lang="en-US" dirty="0" smtClean="0"/>
              <a:t>brand template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73050" y="3942187"/>
            <a:ext cx="6402388" cy="1825625"/>
          </a:xfrm>
        </p:spPr>
        <p:txBody>
          <a:bodyPr/>
          <a:lstStyle/>
          <a:p>
            <a:pPr lvl="0"/>
            <a:r>
              <a:rPr lang="en-US" sz="2800" b="1"/>
              <a:t>PowerPoint template for the</a:t>
            </a:r>
            <a:br>
              <a:rPr lang="en-US" sz="2800" b="1"/>
            </a:br>
            <a:r>
              <a:rPr lang="en-US" sz="2800" b="1"/>
              <a:t>Microsoft brand – January 2016</a:t>
            </a:r>
          </a:p>
          <a:p>
            <a:pPr lvl="0"/>
            <a:endParaRPr lang="en-US" sz="1800" dirty="0">
              <a:latin typeface="Segoe UI"/>
            </a:endParaRPr>
          </a:p>
          <a:p>
            <a:pPr lvl="0"/>
            <a:r>
              <a:rPr lang="en-US" sz="1800" dirty="0">
                <a:latin typeface="Segoe UI"/>
              </a:rPr>
              <a:t>Questions: brand@microsoft.com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0333355" y="0"/>
            <a:ext cx="2103120" cy="2423583"/>
            <a:chOff x="10432419" y="0"/>
            <a:chExt cx="2013891" cy="2423581"/>
          </a:xfrm>
        </p:grpSpPr>
        <p:sp>
          <p:nvSpPr>
            <p:cNvPr id="8" name="Rectangle 7"/>
            <p:cNvSpPr/>
            <p:nvPr/>
          </p:nvSpPr>
          <p:spPr bwMode="auto">
            <a:xfrm>
              <a:off x="10434652" y="0"/>
              <a:ext cx="2011658" cy="1211263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D5D5D5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7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3600" dirty="0" smtClean="0">
                  <a:solidFill>
                    <a:srgbClr val="525252"/>
                  </a:solidFill>
                  <a:ea typeface="Segoe UI" pitchFamily="34" charset="0"/>
                  <a:cs typeface="Segoe UI" pitchFamily="34" charset="0"/>
                </a:rPr>
                <a:t>White 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10432419" y="1212318"/>
              <a:ext cx="2013891" cy="1211263"/>
            </a:xfrm>
            <a:prstGeom prst="rect">
              <a:avLst/>
            </a:prstGeom>
            <a:solidFill>
              <a:srgbClr val="002050"/>
            </a:solidFill>
            <a:ln w="3175"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7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3600" dirty="0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Dark Blue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65869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template has </a:t>
            </a:r>
            <a:r>
              <a:rPr lang="en-US" dirty="0" smtClean="0">
                <a:latin typeface="+mn-lt"/>
              </a:rPr>
              <a:t>3 sections</a:t>
            </a:r>
            <a:endParaRPr lang="en-US" dirty="0">
              <a:latin typeface="+mn-lt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7702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View slides in sorter mode to see all 3 sections</a:t>
            </a:r>
          </a:p>
          <a:p>
            <a:pPr lvl="1"/>
            <a:r>
              <a:rPr lang="en-US" b="1" dirty="0" smtClean="0"/>
              <a:t>1st section: </a:t>
            </a:r>
            <a:r>
              <a:rPr lang="en-US" dirty="0" smtClean="0"/>
              <a:t>Instructions, (this section)</a:t>
            </a:r>
          </a:p>
          <a:p>
            <a:pPr lvl="1"/>
            <a:r>
              <a:rPr lang="en-US" b="1" dirty="0" smtClean="0"/>
              <a:t>2nd section: </a:t>
            </a:r>
            <a:r>
              <a:rPr lang="en-US" dirty="0" smtClean="0"/>
              <a:t>Slide layouts using the WHITE TEMPLATE master</a:t>
            </a:r>
          </a:p>
          <a:p>
            <a:pPr lvl="1"/>
            <a:r>
              <a:rPr lang="en-US" b="1" dirty="0" smtClean="0"/>
              <a:t>3rd section: </a:t>
            </a:r>
            <a:r>
              <a:rPr lang="en-US" dirty="0" smtClean="0"/>
              <a:t>Slide layouts using the COLOR TEMPLATE master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US" dirty="0" smtClean="0"/>
              <a:t>Delete any slides or sections you don’t need</a:t>
            </a:r>
          </a:p>
          <a:p>
            <a:pPr lvl="1"/>
            <a:r>
              <a:rPr lang="en-US" b="1" dirty="0" smtClean="0"/>
              <a:t>To remove a slide</a:t>
            </a:r>
            <a:r>
              <a:rPr lang="en-US" dirty="0" smtClean="0"/>
              <a:t>, select it and then hit Delete</a:t>
            </a:r>
          </a:p>
          <a:p>
            <a:pPr lvl="1"/>
            <a:r>
              <a:rPr lang="en-US" b="1" dirty="0" smtClean="0"/>
              <a:t>To remove an entire section</a:t>
            </a:r>
            <a:r>
              <a:rPr lang="en-US" dirty="0" smtClean="0"/>
              <a:t>, change the view to Slide Sorter mode: </a:t>
            </a:r>
            <a:br>
              <a:rPr lang="en-US" dirty="0" smtClean="0"/>
            </a:br>
            <a:r>
              <a:rPr lang="en-US" b="1" dirty="0" smtClean="0"/>
              <a:t>View menu &gt; Slide Sorter</a:t>
            </a:r>
            <a:r>
              <a:rPr lang="en-US" dirty="0" smtClean="0"/>
              <a:t>. Then right-click on the section name, and </a:t>
            </a:r>
            <a:br>
              <a:rPr lang="en-US" dirty="0" smtClean="0"/>
            </a:br>
            <a:r>
              <a:rPr lang="en-US" dirty="0" smtClean="0"/>
              <a:t>choose “Remove section and slides”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968" y="4258128"/>
            <a:ext cx="2560292" cy="2736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6508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580" y="3131506"/>
            <a:ext cx="9418217" cy="3137056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with slide layouts</a:t>
            </a:r>
            <a:endParaRPr lang="en-US" dirty="0"/>
          </a:p>
        </p:txBody>
      </p:sp>
      <p:sp>
        <p:nvSpPr>
          <p:cNvPr id="23" name="Text Placeholder 1"/>
          <p:cNvSpPr txBox="1">
            <a:spLocks/>
          </p:cNvSpPr>
          <p:nvPr/>
        </p:nvSpPr>
        <p:spPr>
          <a:xfrm>
            <a:off x="274637" y="1169958"/>
            <a:ext cx="11887200" cy="457200"/>
          </a:xfrm>
          <a:prstGeom prst="rect">
            <a:avLst/>
          </a:prstGeom>
        </p:spPr>
        <p:txBody>
          <a:bodyPr lIns="182880" tIns="0" rIns="182880" bIns="0"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To add a new slide</a:t>
            </a: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, click the </a:t>
            </a:r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Insert</a:t>
            </a: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 menu along the top. On the far left, click on </a:t>
            </a:r>
            <a:r>
              <a:rPr lang="en-US" sz="1600" u="sng" dirty="0">
                <a:latin typeface="Segoe UI" panose="020B0502040204020203" pitchFamily="34" charset="0"/>
                <a:cs typeface="Segoe UI" panose="020B0502040204020203" pitchFamily="34" charset="0"/>
              </a:rPr>
              <a:t>the words</a:t>
            </a: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New Slide </a:t>
            </a:r>
            <a:r>
              <a:rPr lang="en-US" sz="1600" i="1" dirty="0">
                <a:latin typeface="Segoe UI" panose="020B0502040204020203" pitchFamily="34" charset="0"/>
                <a:cs typeface="Segoe UI" panose="020B0502040204020203" pitchFamily="34" charset="0"/>
              </a:rPr>
              <a:t>(not the slide icon), </a:t>
            </a: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which will reveal the Slide Layout menu. (See below – colors and photos may vary from your template.)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Select a layout from the dropdown menu</a:t>
            </a: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. Scroll down to see all the layouts. Notice that there are </a:t>
            </a:r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2 masters: WHITE TEMPLATE </a:t>
            </a: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and a second </a:t>
            </a:r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COLOR TEMPLATE</a:t>
            </a: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. While both masters provide some slides with color backgrounds, the WHITE TEMPLATE provides a variety of </a:t>
            </a:r>
            <a:r>
              <a:rPr lang="en-US" sz="1600" u="sng" dirty="0">
                <a:latin typeface="Segoe UI" panose="020B0502040204020203" pitchFamily="34" charset="0"/>
                <a:cs typeface="Segoe UI" panose="020B0502040204020203" pitchFamily="34" charset="0"/>
              </a:rPr>
              <a:t>text</a:t>
            </a: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 layouts with white backgrounds, and the </a:t>
            </a:r>
            <a:r>
              <a:rPr lang="en-US" sz="1600" dirty="0" smtClean="0">
                <a:latin typeface="Segoe UI" panose="020B0502040204020203" pitchFamily="34" charset="0"/>
                <a:cs typeface="Segoe UI" panose="020B0502040204020203" pitchFamily="34" charset="0"/>
              </a:rPr>
              <a:t>COLOR TEMPLATE </a:t>
            </a: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provides a variety of text layouts with color backgrounds. Refer to the text descriptions below each layout for additional information about each. </a:t>
            </a:r>
          </a:p>
          <a:p>
            <a:pPr marL="0" indent="0">
              <a:lnSpc>
                <a:spcPct val="100000"/>
              </a:lnSpc>
              <a:spcAft>
                <a:spcPts val="600"/>
              </a:spcAft>
              <a:buNone/>
            </a:pPr>
            <a:endParaRPr lang="en-US" sz="1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373716" y="3083986"/>
            <a:ext cx="949953" cy="304800"/>
          </a:xfrm>
          <a:prstGeom prst="ellipse">
            <a:avLst/>
          </a:prstGeom>
          <a:noFill/>
          <a:ln w="25400">
            <a:solidFill>
              <a:srgbClr val="000000"/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373716" y="4577769"/>
            <a:ext cx="949953" cy="304800"/>
          </a:xfrm>
          <a:prstGeom prst="ellipse">
            <a:avLst/>
          </a:prstGeom>
          <a:noFill/>
          <a:ln w="25400">
            <a:solidFill>
              <a:srgbClr val="000000"/>
            </a:solidFill>
            <a:prstDash val="sysDash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967236" y="5691798"/>
            <a:ext cx="2121349" cy="7386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 smtClean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</a:rPr>
              <a:t>For questions: email </a:t>
            </a:r>
            <a:r>
              <a:rPr lang="en-US" sz="1600" dirty="0" smtClean="0"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  <a:latin typeface="Segoe UI" panose="020B0502040204020203" pitchFamily="34" charset="0"/>
                <a:cs typeface="Segoe UI" panose="020B0502040204020203" pitchFamily="34" charset="0"/>
                <a:hlinkClick r:id="rId4"/>
              </a:rPr>
              <a:t>slides</a:t>
            </a:r>
            <a:endParaRPr lang="en-US" sz="1600" dirty="0">
              <a:gradFill>
                <a:gsLst>
                  <a:gs pos="1250">
                    <a:schemeClr val="tx1"/>
                  </a:gs>
                  <a:gs pos="99000">
                    <a:schemeClr val="tx1"/>
                  </a:gs>
                </a:gsLst>
                <a:lin ang="5400000" scaled="0"/>
              </a:gra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29516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3337" y="3850951"/>
            <a:ext cx="3438144" cy="1932312"/>
          </a:xfrm>
          <a:prstGeom prst="rect">
            <a:avLst/>
          </a:prstGeom>
          <a:ln>
            <a:solidFill>
              <a:schemeClr val="tx1">
                <a:alpha val="50000"/>
              </a:schemeClr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Microsoft brand guidelines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74640" y="1606071"/>
            <a:ext cx="4846330" cy="3157788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2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Looking for more slide resources?</a:t>
            </a:r>
          </a:p>
          <a:p>
            <a:pPr>
              <a:spcAft>
                <a:spcPts val="600"/>
              </a:spcAft>
            </a:pPr>
            <a:r>
              <a:rPr lang="en-US" sz="2200" b="1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Brand guidelines</a:t>
            </a:r>
            <a:r>
              <a:rPr lang="en-US" sz="22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22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for PowerPoint templates is a separate slide deck that provides an overview of the Microsoft brand, guidelines, resources, tips and much more. </a:t>
            </a:r>
          </a:p>
          <a:p>
            <a:pPr>
              <a:spcAft>
                <a:spcPts val="600"/>
              </a:spcAft>
            </a:pPr>
            <a:r>
              <a:rPr lang="en-US" sz="2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</a:t>
            </a:r>
            <a:r>
              <a:rPr lang="en-US" sz="22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few of the slides are shown </a:t>
            </a:r>
            <a:br>
              <a:rPr lang="en-US" sz="22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2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at right.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74639" y="4824164"/>
            <a:ext cx="4571999" cy="11264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lvl="0">
              <a:spcAft>
                <a:spcPts val="600"/>
              </a:spcAft>
            </a:pPr>
            <a:r>
              <a:rPr lang="en-US" sz="2200" dirty="0"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</a:rPr>
              <a:t>Download from:  </a:t>
            </a:r>
            <a:r>
              <a:rPr lang="en-US" sz="1600" dirty="0">
                <a:solidFill>
                  <a:srgbClr val="505050"/>
                </a:solidFill>
                <a:hlinkClick r:id="rId4"/>
              </a:rPr>
              <a:t>https://microsoft.sharepoint.com/teams/BrandCentral/Pages/Presentations.aspx</a:t>
            </a:r>
            <a:endParaRPr lang="en-US" sz="1600" dirty="0">
              <a:gradFill>
                <a:gsLst>
                  <a:gs pos="2917">
                    <a:srgbClr val="505050"/>
                  </a:gs>
                  <a:gs pos="30000">
                    <a:srgbClr val="505050"/>
                  </a:gs>
                </a:gsLst>
                <a:lin ang="5400000" scaled="0"/>
              </a:gra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43337" y="1851360"/>
            <a:ext cx="3435939" cy="1931072"/>
          </a:xfrm>
          <a:prstGeom prst="rect">
            <a:avLst/>
          </a:prstGeom>
          <a:ln>
            <a:solidFill>
              <a:schemeClr val="tx1">
                <a:alpha val="50000"/>
              </a:schemeClr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09706" y="1851360"/>
            <a:ext cx="3435939" cy="1931072"/>
          </a:xfrm>
          <a:prstGeom prst="rect">
            <a:avLst/>
          </a:prstGeom>
          <a:ln>
            <a:solidFill>
              <a:schemeClr val="tx1">
                <a:alpha val="50000"/>
              </a:schemeClr>
            </a:solidFill>
          </a:ln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706" y="3852192"/>
            <a:ext cx="3435939" cy="1931071"/>
          </a:xfrm>
          <a:prstGeom prst="rect">
            <a:avLst/>
          </a:prstGeom>
          <a:ln>
            <a:solidFill>
              <a:schemeClr val="tx1">
                <a:alpha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047409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191917"/>
          </a:xfrm>
        </p:spPr>
        <p:txBody>
          <a:bodyPr/>
          <a:lstStyle/>
          <a:p>
            <a:r>
              <a:rPr lang="en-US" dirty="0" smtClean="0"/>
              <a:t>The stack, from the bottom up</a:t>
            </a:r>
          </a:p>
          <a:p>
            <a:pPr lvl="2"/>
            <a:r>
              <a:rPr lang="en-US" sz="3200" dirty="0" smtClean="0"/>
              <a:t>Docker</a:t>
            </a:r>
          </a:p>
          <a:p>
            <a:pPr lvl="2"/>
            <a:r>
              <a:rPr lang="en-US" sz="3200" dirty="0" smtClean="0"/>
              <a:t>.NET Core</a:t>
            </a:r>
          </a:p>
          <a:p>
            <a:pPr lvl="2"/>
            <a:r>
              <a:rPr lang="en-US" sz="3200" dirty="0" smtClean="0"/>
              <a:t>Entity Framework</a:t>
            </a:r>
          </a:p>
          <a:p>
            <a:pPr lvl="2"/>
            <a:endParaRPr lang="en-US" sz="3200" dirty="0" smtClean="0"/>
          </a:p>
          <a:p>
            <a:pPr lvl="1"/>
            <a:r>
              <a:rPr lang="en-US" sz="3600" dirty="0" smtClean="0"/>
              <a:t>Putting it all together</a:t>
            </a:r>
            <a:endParaRPr lang="en-US" sz="3600" dirty="0" smtClean="0"/>
          </a:p>
          <a:p>
            <a:r>
              <a:rPr lang="en-US" dirty="0" smtClean="0"/>
              <a:t>Q/A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89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Presentation title </a:t>
            </a:r>
            <a:br>
              <a:rPr lang="en-US" dirty="0" smtClean="0"/>
            </a:br>
            <a:r>
              <a:rPr lang="en-US" dirty="0" smtClean="0"/>
              <a:t>goes here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smtClean="0"/>
              <a:t>Speaker name</a:t>
            </a:r>
          </a:p>
          <a:p>
            <a:r>
              <a:rPr lang="en-US" smtClean="0"/>
              <a:t>Title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1032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Preferred text layout (no bullets)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124206"/>
          </a:xfrm>
        </p:spPr>
        <p:txBody>
          <a:bodyPr/>
          <a:lstStyle/>
          <a:p>
            <a:r>
              <a:rPr lang="en-US" dirty="0" smtClean="0"/>
              <a:t>Main topic 1: size 40pt</a:t>
            </a:r>
          </a:p>
          <a:p>
            <a:pPr lvl="1"/>
            <a:r>
              <a:rPr lang="en-US" dirty="0" smtClean="0"/>
              <a:t>Size 20pt for the subtopics</a:t>
            </a:r>
          </a:p>
          <a:p>
            <a:pPr lvl="1"/>
            <a:r>
              <a:rPr lang="en-US" dirty="0" smtClean="0"/>
              <a:t>Size 20pt for the subtopics</a:t>
            </a:r>
          </a:p>
          <a:p>
            <a:r>
              <a:rPr lang="en-US" dirty="0" smtClean="0"/>
              <a:t>Main topic 2: size 40pt</a:t>
            </a:r>
          </a:p>
          <a:p>
            <a:pPr lvl="1"/>
            <a:r>
              <a:rPr lang="en-US" dirty="0" smtClean="0"/>
              <a:t>Size 20pt for the subtopics</a:t>
            </a:r>
          </a:p>
          <a:p>
            <a:pPr lvl="1"/>
            <a:r>
              <a:rPr lang="en-US" dirty="0" smtClean="0"/>
              <a:t>Size 20pt for the subtopics</a:t>
            </a:r>
          </a:p>
          <a:p>
            <a:r>
              <a:rPr lang="en-US" dirty="0" smtClean="0"/>
              <a:t>Main topic 3: size 40pt</a:t>
            </a:r>
          </a:p>
          <a:p>
            <a:pPr lvl="1"/>
            <a:r>
              <a:rPr lang="en-US" dirty="0" smtClean="0"/>
              <a:t>Size 20pt for the subtopics</a:t>
            </a:r>
          </a:p>
          <a:p>
            <a:pPr lvl="1"/>
            <a:r>
              <a:rPr lang="en-US" dirty="0" smtClean="0"/>
              <a:t>Size 20pt for the subtopics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009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942799"/>
            <a:ext cx="11887200" cy="2634567"/>
          </a:xfrm>
        </p:spPr>
        <p:txBody>
          <a:bodyPr/>
          <a:lstStyle/>
          <a:p>
            <a:r>
              <a:rPr lang="en-US" dirty="0" smtClean="0"/>
              <a:t>Example of a bulleted slide with a subhead</a:t>
            </a:r>
          </a:p>
          <a:p>
            <a:pPr lvl="1"/>
            <a:r>
              <a:rPr lang="en-US" dirty="0" smtClean="0"/>
              <a:t>Set the slide title to “Sentence case”</a:t>
            </a:r>
          </a:p>
          <a:p>
            <a:pPr lvl="1"/>
            <a:r>
              <a:rPr lang="en-US" dirty="0" smtClean="0"/>
              <a:t>Set subheads to “Sentence case”</a:t>
            </a:r>
          </a:p>
          <a:p>
            <a:pPr lvl="0"/>
            <a:r>
              <a:rPr lang="en-US" dirty="0" smtClean="0"/>
              <a:t>Hyperlink style</a:t>
            </a:r>
          </a:p>
          <a:p>
            <a:pPr lvl="1"/>
            <a:r>
              <a:rPr lang="en-US" dirty="0" smtClean="0">
                <a:hlinkClick r:id="rId3"/>
              </a:rPr>
              <a:t>www.microsoft.com</a:t>
            </a:r>
            <a:r>
              <a:rPr lang="en-US" dirty="0" smtClean="0"/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Bullet points layout with subtitle</a:t>
            </a:r>
            <a:br>
              <a:rPr lang="en-US" dirty="0" smtClean="0"/>
            </a:br>
            <a:r>
              <a:rPr lang="en-US" sz="4000" dirty="0" smtClean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rPr>
              <a:t>Subtitle</a:t>
            </a:r>
            <a:endParaRPr lang="en-US" sz="4000" dirty="0">
              <a:gradFill>
                <a:gsLst>
                  <a:gs pos="1250">
                    <a:schemeClr val="tx2"/>
                  </a:gs>
                  <a:gs pos="99000">
                    <a:schemeClr val="tx2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05017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810" y="2747826"/>
            <a:ext cx="1657350" cy="32480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</a:t>
            </a:r>
            <a:r>
              <a:rPr lang="en-US" dirty="0" smtClean="0"/>
              <a:t>palette info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3630747" y="4254353"/>
            <a:ext cx="7127758" cy="1438579"/>
          </a:xfrm>
          <a:custGeom>
            <a:avLst/>
            <a:gdLst/>
            <a:ahLst/>
            <a:cxnLst/>
            <a:rect l="l" t="t" r="r" b="b"/>
            <a:pathLst>
              <a:path w="6985822" h="1410500">
                <a:moveTo>
                  <a:pt x="0" y="0"/>
                </a:moveTo>
                <a:lnTo>
                  <a:pt x="3955278" y="0"/>
                </a:lnTo>
                <a:lnTo>
                  <a:pt x="3955278" y="170496"/>
                </a:lnTo>
                <a:lnTo>
                  <a:pt x="6985822" y="170496"/>
                </a:lnTo>
                <a:lnTo>
                  <a:pt x="6985822" y="1284072"/>
                </a:lnTo>
                <a:lnTo>
                  <a:pt x="3955278" y="1284072"/>
                </a:lnTo>
                <a:lnTo>
                  <a:pt x="3955278" y="1410500"/>
                </a:lnTo>
                <a:lnTo>
                  <a:pt x="0" y="1410500"/>
                </a:lnTo>
                <a:close/>
              </a:path>
            </a:pathLst>
          </a:custGeom>
          <a:noFill/>
          <a:ln w="3175">
            <a:solidFill>
              <a:schemeClr val="tx1">
                <a:alpha val="27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6361410" y="4393096"/>
            <a:ext cx="1206527" cy="1206042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3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5056434" y="4393096"/>
            <a:ext cx="1206527" cy="1206042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2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3751458" y="4393096"/>
            <a:ext cx="1206527" cy="1206042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1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9736779" y="4528438"/>
            <a:ext cx="935733" cy="935357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6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8705220" y="4528438"/>
            <a:ext cx="935733" cy="935357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5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7666388" y="4528438"/>
            <a:ext cx="935733" cy="935357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rPr>
              <a:t>Accent 4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2322664" y="4393096"/>
            <a:ext cx="1206527" cy="1206042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rPr>
              <a:t>Text</a:t>
            </a:r>
          </a:p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1400" dirty="0" smtClean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rPr>
              <a:t>Dark 2</a:t>
            </a:r>
            <a:endParaRPr lang="en-US" sz="1400" dirty="0">
              <a:gradFill>
                <a:gsLst>
                  <a:gs pos="0">
                    <a:schemeClr val="bg1"/>
                  </a:gs>
                  <a:gs pos="100000">
                    <a:schemeClr val="bg1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937306" y="2725616"/>
            <a:ext cx="8862008" cy="565027"/>
          </a:xfrm>
          <a:prstGeom prst="rect">
            <a:avLst/>
          </a:prstGeom>
          <a:noFill/>
        </p:spPr>
        <p:txBody>
          <a:bodyPr wrap="square" lIns="182880" tIns="0" rIns="182880" bIns="0" rtlCol="0">
            <a:spAutoFit/>
          </a:bodyPr>
          <a:lstStyle/>
          <a:p>
            <a:r>
              <a:rPr lang="en-US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Select the 4</a:t>
            </a:r>
            <a:r>
              <a:rPr lang="en-US" baseline="300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th</a:t>
            </a:r>
            <a:r>
              <a:rPr lang="en-US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color from the left for subheads and 1</a:t>
            </a:r>
            <a:r>
              <a:rPr lang="en-US" baseline="300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st</a:t>
            </a:r>
            <a:r>
              <a:rPr lang="en-US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level non-bulleted text color, or wherever “color” text is preferred over the default black/white text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757856" y="3737150"/>
            <a:ext cx="7060545" cy="3139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Accent colors 1-6 – (6 Theme Colors to the far right)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3751456" y="3819883"/>
            <a:ext cx="6921056" cy="455867"/>
            <a:chOff x="5099206" y="3872901"/>
            <a:chExt cx="6165897" cy="363048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5104785" y="4099191"/>
              <a:ext cx="6154739" cy="0"/>
            </a:xfrm>
            <a:prstGeom prst="line">
              <a:avLst/>
            </a:prstGeom>
            <a:noFill/>
            <a:ln>
              <a:solidFill>
                <a:schemeClr val="tx1"/>
              </a:solidFill>
              <a:headEnd type="arrow" w="med" len="med"/>
              <a:tailEnd type="arrow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099206" y="3872901"/>
              <a:ext cx="0" cy="3630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11265103" y="3872902"/>
              <a:ext cx="0" cy="363047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 Placeholder 2"/>
          <p:cNvSpPr txBox="1">
            <a:spLocks/>
          </p:cNvSpPr>
          <p:nvPr/>
        </p:nvSpPr>
        <p:spPr>
          <a:xfrm>
            <a:off x="274638" y="1227844"/>
            <a:ext cx="11887200" cy="1209562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 marL="0" marR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-7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7985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93738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12557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gradFill>
                  <a:gsLst>
                    <a:gs pos="2917">
                      <a:schemeClr val="tx2"/>
                    </a:gs>
                    <a:gs pos="30000">
                      <a:schemeClr val="tx2"/>
                    </a:gs>
                  </a:gsLst>
                  <a:lin ang="5400000" scaled="0"/>
                </a:gradFill>
              </a:rPr>
              <a:t>The PowerPoint palette for this template has been built for you and is shown below. Avoid using too many colors in your presentation. </a:t>
            </a:r>
          </a:p>
        </p:txBody>
      </p:sp>
      <p:sp>
        <p:nvSpPr>
          <p:cNvPr id="20" name="Text Placeholder 2"/>
          <p:cNvSpPr txBox="1">
            <a:spLocks/>
          </p:cNvSpPr>
          <p:nvPr/>
        </p:nvSpPr>
        <p:spPr>
          <a:xfrm>
            <a:off x="3751456" y="5843402"/>
            <a:ext cx="3816481" cy="762786"/>
          </a:xfrm>
          <a:prstGeom prst="rect">
            <a:avLst/>
          </a:prstGeom>
        </p:spPr>
        <p:txBody>
          <a:bodyPr vert="horz" wrap="square" lIns="182880" tIns="0" rIns="182880" bIns="0" rtlCol="0">
            <a:spAutoFit/>
          </a:bodyPr>
          <a:lstStyle>
            <a:lvl1pPr marL="0" marR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-7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7985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93738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12557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Use </a:t>
            </a:r>
            <a:r>
              <a:rPr lang="en-US" sz="18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Accent 1</a:t>
            </a: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 as the main accent color. Use </a:t>
            </a:r>
            <a:r>
              <a:rPr lang="en-US" sz="18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Accent 2</a:t>
            </a: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 and </a:t>
            </a:r>
            <a:r>
              <a:rPr lang="en-US" sz="1800" b="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Accent 3</a:t>
            </a: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n-lt"/>
              </a:rPr>
              <a:t> when </a:t>
            </a:r>
            <a:r>
              <a:rPr lang="en-US" sz="1800" dirty="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additional colors are needed. 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1088475" y="2973695"/>
            <a:ext cx="980023" cy="155434"/>
          </a:xfrm>
          <a:prstGeom prst="rect">
            <a:avLst/>
          </a:prstGeom>
          <a:noFill/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5144" y="2614870"/>
            <a:ext cx="1922161" cy="1980987"/>
            <a:chOff x="994929" y="2188508"/>
            <a:chExt cx="1883885" cy="1942320"/>
          </a:xfrm>
        </p:grpSpPr>
        <p:cxnSp>
          <p:nvCxnSpPr>
            <p:cNvPr id="25" name="Straight Connector 24"/>
            <p:cNvCxnSpPr/>
            <p:nvPr/>
          </p:nvCxnSpPr>
          <p:spPr>
            <a:xfrm>
              <a:off x="2878814" y="2188508"/>
              <a:ext cx="0" cy="1942320"/>
            </a:xfrm>
            <a:prstGeom prst="line">
              <a:avLst/>
            </a:prstGeom>
            <a:noFill/>
            <a:ln>
              <a:solidFill>
                <a:srgbClr val="C00000"/>
              </a:solidFill>
              <a:headEnd type="none" w="med" len="med"/>
              <a:tailEnd type="oval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</p:cxnSp>
        <p:sp>
          <p:nvSpPr>
            <p:cNvPr id="26" name="Freeform 25"/>
            <p:cNvSpPr/>
            <p:nvPr/>
          </p:nvSpPr>
          <p:spPr bwMode="auto">
            <a:xfrm>
              <a:off x="994929" y="2188508"/>
              <a:ext cx="1883885" cy="264405"/>
            </a:xfrm>
            <a:custGeom>
              <a:avLst/>
              <a:gdLst>
                <a:gd name="connsiteX0" fmla="*/ 0 w 1883885"/>
                <a:gd name="connsiteY0" fmla="*/ 264405 h 264405"/>
                <a:gd name="connsiteX1" fmla="*/ 0 w 1883885"/>
                <a:gd name="connsiteY1" fmla="*/ 0 h 264405"/>
                <a:gd name="connsiteX2" fmla="*/ 1883885 w 1883885"/>
                <a:gd name="connsiteY2" fmla="*/ 0 h 264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3885" h="264405">
                  <a:moveTo>
                    <a:pt x="0" y="264405"/>
                  </a:moveTo>
                  <a:lnTo>
                    <a:pt x="0" y="0"/>
                  </a:lnTo>
                  <a:lnTo>
                    <a:pt x="1883885" y="0"/>
                  </a:lnTo>
                </a:path>
              </a:pathLst>
            </a:custGeom>
            <a:ln>
              <a:solidFill>
                <a:srgbClr val="C00000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Text Placeholder 2"/>
          <p:cNvSpPr txBox="1">
            <a:spLocks/>
          </p:cNvSpPr>
          <p:nvPr/>
        </p:nvSpPr>
        <p:spPr>
          <a:xfrm>
            <a:off x="7823759" y="5742276"/>
            <a:ext cx="3006124" cy="45202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14363" rtl="0" eaLnBrk="1" fontAlgn="auto" latinLnBrk="0" hangingPunct="1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-7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31775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7985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/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93738" marR="0" indent="0" algn="l" defTabSz="914363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itchFamily="2" charset="2"/>
              <a:buNone/>
              <a:tabLst>
                <a:tab pos="1255713" algn="l"/>
              </a:tabLst>
              <a:defRPr sz="2000" kern="1200" spc="0" baseline="0">
                <a:gradFill>
                  <a:gsLst>
                    <a:gs pos="100000">
                      <a:schemeClr val="tx1"/>
                    </a:gs>
                    <a:gs pos="6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  <a:latin typeface="+mn-lt"/>
              </a:rPr>
              <a:t>Use </a:t>
            </a:r>
            <a:r>
              <a:rPr lang="en-US" sz="1600" b="1" dirty="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  <a:latin typeface="+mn-lt"/>
              </a:rPr>
              <a:t>Accents 4-6 </a:t>
            </a:r>
            <a:r>
              <a:rPr lang="en-US" sz="1600" dirty="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  <a:latin typeface="+mn-lt"/>
              </a:rPr>
              <a:t>sparingly – only when more colors are necessary. 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1015144" y="2308555"/>
            <a:ext cx="0" cy="414394"/>
          </a:xfrm>
          <a:prstGeom prst="straightConnector1">
            <a:avLst/>
          </a:prstGeom>
          <a:ln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4069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2816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Photo layout 1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80082097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Software code slide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This slide layout uses Consolas, a monotype font which is ideal for showing software code.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86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Some speakers at Microsoft like to use this slide for hidden “notes slides”. </a:t>
            </a:r>
          </a:p>
          <a:p>
            <a:r>
              <a:rPr lang="en-US" dirty="0" smtClean="0"/>
              <a:t>Delete it if you don’t want to use it.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NEXT: &lt;next slide title&gt;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 (hidden)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530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7335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60637" y="5173662"/>
            <a:ext cx="721418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https://</a:t>
            </a:r>
            <a:r>
              <a:rPr lang="en-US" sz="2800" dirty="0" err="1"/>
              <a:t>www.docker.com</a:t>
            </a:r>
            <a:r>
              <a:rPr lang="en-US" sz="2800" dirty="0"/>
              <a:t>/what-</a:t>
            </a:r>
            <a:r>
              <a:rPr lang="en-US" sz="2800" dirty="0" err="1"/>
              <a:t>docker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8237" y="2049462"/>
            <a:ext cx="7208837" cy="244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657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Docker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139869"/>
          </a:xfrm>
        </p:spPr>
        <p:txBody>
          <a:bodyPr/>
          <a:lstStyle/>
          <a:p>
            <a:r>
              <a:rPr lang="en-US" sz="2800" dirty="0" err="1"/>
              <a:t>Docker</a:t>
            </a:r>
            <a:r>
              <a:rPr lang="en-US" sz="2800" dirty="0"/>
              <a:t> containers wrap up a piece of software in a complete </a:t>
            </a:r>
            <a:r>
              <a:rPr lang="en-US" sz="2800" dirty="0" err="1"/>
              <a:t>filesystem</a:t>
            </a:r>
            <a:r>
              <a:rPr lang="en-US" sz="2800" dirty="0"/>
              <a:t> that contains everything it needs to run: </a:t>
            </a:r>
            <a:endParaRPr lang="en-US" sz="2800" dirty="0" smtClean="0"/>
          </a:p>
          <a:p>
            <a:endParaRPr lang="en-US" sz="2800" dirty="0" smtClean="0"/>
          </a:p>
          <a:p>
            <a:r>
              <a:rPr lang="en-US" sz="2800" dirty="0"/>
              <a:t>	</a:t>
            </a:r>
            <a:r>
              <a:rPr lang="en-US" sz="2800" dirty="0" smtClean="0"/>
              <a:t>code</a:t>
            </a:r>
            <a:r>
              <a:rPr lang="en-US" sz="2800" dirty="0"/>
              <a:t>, </a:t>
            </a:r>
            <a:endParaRPr lang="en-US" sz="2800" dirty="0" smtClean="0"/>
          </a:p>
          <a:p>
            <a:r>
              <a:rPr lang="en-US" sz="2800" dirty="0"/>
              <a:t>	</a:t>
            </a:r>
            <a:r>
              <a:rPr lang="en-US" sz="2800" dirty="0" smtClean="0"/>
              <a:t>runtime</a:t>
            </a:r>
            <a:r>
              <a:rPr lang="en-US" sz="2800" dirty="0"/>
              <a:t>, </a:t>
            </a:r>
            <a:endParaRPr lang="en-US" sz="2800" dirty="0" smtClean="0"/>
          </a:p>
          <a:p>
            <a:r>
              <a:rPr lang="en-US" sz="2800" dirty="0"/>
              <a:t>	</a:t>
            </a:r>
            <a:r>
              <a:rPr lang="en-US" sz="2800" dirty="0" smtClean="0"/>
              <a:t>system </a:t>
            </a:r>
            <a:r>
              <a:rPr lang="en-US" sz="2800" dirty="0"/>
              <a:t>tools, </a:t>
            </a:r>
            <a:endParaRPr lang="en-US" sz="2800" dirty="0" smtClean="0"/>
          </a:p>
          <a:p>
            <a:r>
              <a:rPr lang="en-US" sz="2800" dirty="0"/>
              <a:t>	</a:t>
            </a:r>
            <a:r>
              <a:rPr lang="en-US" sz="2800" dirty="0" smtClean="0"/>
              <a:t>system </a:t>
            </a:r>
            <a:r>
              <a:rPr lang="en-US" sz="2800" dirty="0"/>
              <a:t>libraries </a:t>
            </a:r>
            <a:endParaRPr lang="en-US" sz="2800" dirty="0" smtClean="0"/>
          </a:p>
          <a:p>
            <a:r>
              <a:rPr lang="en-US" sz="2800" dirty="0"/>
              <a:t>	</a:t>
            </a:r>
            <a:r>
              <a:rPr lang="en-US" sz="2800" dirty="0" smtClean="0"/>
              <a:t>anything </a:t>
            </a:r>
            <a:r>
              <a:rPr lang="en-US" sz="2800" dirty="0"/>
              <a:t>you can install on a server. 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This </a:t>
            </a:r>
            <a:r>
              <a:rPr lang="en-US" sz="2800" dirty="0"/>
              <a:t>guarantees that it will always run the same, regardless of the environment it is running in.</a:t>
            </a:r>
          </a:p>
        </p:txBody>
      </p:sp>
      <p:sp>
        <p:nvSpPr>
          <p:cNvPr id="2" name="Rectangle 1"/>
          <p:cNvSpPr/>
          <p:nvPr/>
        </p:nvSpPr>
        <p:spPr>
          <a:xfrm>
            <a:off x="299455" y="6316662"/>
            <a:ext cx="37779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www.docker.com</a:t>
            </a:r>
            <a:r>
              <a:rPr lang="en-US" dirty="0"/>
              <a:t>/what-</a:t>
            </a:r>
            <a:r>
              <a:rPr lang="en-US" dirty="0" err="1"/>
              <a:t>docker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77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Docker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7625" y="2430462"/>
            <a:ext cx="11887200" cy="685800"/>
          </a:xfrm>
        </p:spPr>
        <p:txBody>
          <a:bodyPr/>
          <a:lstStyle/>
          <a:p>
            <a:pPr algn="ctr"/>
            <a:r>
              <a:rPr lang="en-US" sz="2800" strike="sngStrike" dirty="0" smtClean="0"/>
              <a:t>It works on my box but not in production</a:t>
            </a:r>
          </a:p>
          <a:p>
            <a:pPr algn="ctr"/>
            <a:endParaRPr lang="en-US" sz="2800" strike="sngStrike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267625" y="4640262"/>
            <a:ext cx="11887200" cy="517065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localEnvironment.Equals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productionEnvironment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)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427037" y="3472025"/>
            <a:ext cx="11887200" cy="57246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strike="sngStrike" dirty="0" smtClean="0"/>
              <a:t>I need to call my IT admin to install ___ on </a:t>
            </a:r>
            <a:r>
              <a:rPr lang="en-US" sz="2800" strike="sngStrike" smtClean="0"/>
              <a:t>all servers</a:t>
            </a:r>
            <a:endParaRPr lang="en-US" sz="2800" strike="sngStrike" dirty="0"/>
          </a:p>
        </p:txBody>
      </p:sp>
    </p:spTree>
    <p:extLst>
      <p:ext uri="{BB962C8B-B14F-4D97-AF65-F5344CB8AC3E}">
        <p14:creationId xmlns:p14="http://schemas.microsoft.com/office/powerpoint/2010/main" val="1912567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/>
      <p:bldP spid="5" grpId="1"/>
      <p:bldP spid="7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is this different from a virtual machine?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299455" y="6316662"/>
            <a:ext cx="37779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www.docker.com</a:t>
            </a:r>
            <a:r>
              <a:rPr lang="en-US" dirty="0"/>
              <a:t>/what-</a:t>
            </a:r>
            <a:r>
              <a:rPr lang="en-US" dirty="0" err="1"/>
              <a:t>docker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837" y="1287462"/>
            <a:ext cx="4343400" cy="490747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5837" y="2203068"/>
            <a:ext cx="4450519" cy="399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349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applications are available on Docker?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555093"/>
          </a:xfrm>
        </p:spPr>
        <p:txBody>
          <a:bodyPr/>
          <a:lstStyle/>
          <a:p>
            <a:pPr marL="571500" indent="-571500">
              <a:buFont typeface="Arial" charset="0"/>
              <a:buChar char="•"/>
            </a:pPr>
            <a:r>
              <a:rPr lang="en-US" dirty="0" smtClean="0"/>
              <a:t>Dozens of popular, open-source database, web, and app servers</a:t>
            </a:r>
          </a:p>
          <a:p>
            <a:pPr marL="571500" indent="-571500">
              <a:buFont typeface="Arial" charset="0"/>
              <a:buChar char="•"/>
            </a:pPr>
            <a:endParaRPr lang="en-US" dirty="0" smtClean="0"/>
          </a:p>
          <a:p>
            <a:pPr marL="571500" indent="-571500">
              <a:buFont typeface="Arial" charset="0"/>
              <a:buChar char="•"/>
            </a:pPr>
            <a:r>
              <a:rPr lang="en-US" dirty="0" smtClean="0">
                <a:hlinkClick r:id="rId2"/>
              </a:rPr>
              <a:t>https://hub.docker.com/explore</a:t>
            </a:r>
            <a:endParaRPr lang="en-US" dirty="0" smtClean="0"/>
          </a:p>
          <a:p>
            <a:pPr marL="571500" indent="-571500">
              <a:buFont typeface="Arial" charset="0"/>
              <a:buChar char="•"/>
            </a:pPr>
            <a:endParaRPr lang="en-US" dirty="0"/>
          </a:p>
          <a:p>
            <a:pPr marL="571500" indent="-571500">
              <a:buFont typeface="Arial" charset="0"/>
              <a:buChar char="•"/>
            </a:pP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www.microsoft.com/en-us/server-cloud/sql-server-on-linux.aspx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549208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demos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07399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Dark blue on white - green accent">
      <a:dk1>
        <a:srgbClr val="505050"/>
      </a:dk1>
      <a:lt1>
        <a:srgbClr val="FFFFFF"/>
      </a:lt1>
      <a:dk2>
        <a:srgbClr val="002050"/>
      </a:dk2>
      <a:lt2>
        <a:srgbClr val="CDF4FF"/>
      </a:lt2>
      <a:accent1>
        <a:srgbClr val="002050"/>
      </a:accent1>
      <a:accent2>
        <a:srgbClr val="107C10"/>
      </a:accent2>
      <a:accent3>
        <a:srgbClr val="0078D7"/>
      </a:accent3>
      <a:accent4>
        <a:srgbClr val="5C2D91"/>
      </a:accent4>
      <a:accent5>
        <a:srgbClr val="B4009E"/>
      </a:accent5>
      <a:accent6>
        <a:srgbClr val="D83B01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Consumer_DARK_BLUE_2016_1.potx" id="{71A03AC3-ABDE-4D8C-B6C1-FD7169C79D60}" vid="{C332FA22-D006-4163-9B0C-AEDBBC40BC3D}"/>
    </a:ext>
  </a:extLst>
</a:theme>
</file>

<file path=ppt/theme/theme2.xml><?xml version="1.0" encoding="utf-8"?>
<a:theme xmlns:a="http://schemas.openxmlformats.org/drawingml/2006/main" name="COLOR TEMPLATE">
  <a:themeElements>
    <a:clrScheme name="BT - Dark blue with green accents">
      <a:dk1>
        <a:srgbClr val="505050"/>
      </a:dk1>
      <a:lt1>
        <a:srgbClr val="FFFFFF"/>
      </a:lt1>
      <a:dk2>
        <a:srgbClr val="002050"/>
      </a:dk2>
      <a:lt2>
        <a:srgbClr val="CDF4FF"/>
      </a:lt2>
      <a:accent1>
        <a:srgbClr val="107C10"/>
      </a:accent1>
      <a:accent2>
        <a:srgbClr val="0078D7"/>
      </a:accent2>
      <a:accent3>
        <a:srgbClr val="5C2D91"/>
      </a:accent3>
      <a:accent4>
        <a:srgbClr val="B4009E"/>
      </a:accent4>
      <a:accent5>
        <a:srgbClr val="D83B01"/>
      </a:accent5>
      <a:accent6>
        <a:srgbClr val="008272"/>
      </a:accent6>
      <a:hlink>
        <a:srgbClr val="CDF4FF"/>
      </a:hlink>
      <a:folHlink>
        <a:srgbClr val="CDF4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Consumer_DARK_BLUE_2016_1.potx" id="{71A03AC3-ABDE-4D8C-B6C1-FD7169C79D60}" vid="{2BC292B6-CDC0-4DD7-A354-15BE2369AF5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0BB5962AB3C45A9A1CE1EC4C4F647" ma:contentTypeVersion="3" ma:contentTypeDescription="Create a new document." ma:contentTypeScope="" ma:versionID="f0876370c90de824ab54c09b0bd2a056">
  <xsd:schema xmlns:xsd="http://www.w3.org/2001/XMLSchema" xmlns:xs="http://www.w3.org/2001/XMLSchema" xmlns:p="http://schemas.microsoft.com/office/2006/metadata/properties" xmlns:ns3="630a2e83-186a-4a0f-ab27-bee8a8096abc" targetNamespace="http://schemas.microsoft.com/office/2006/metadata/properties" ma:root="true" ma:fieldsID="a2a3b5ed8b4accd7c8a398d0cb075271" ns3:_="">
    <xsd:import namespace="630a2e83-186a-4a0f-ab27-bee8a8096ab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0a2e83-186a-4a0f-ab27-bee8a8096ab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630a2e83-186a-4a0f-ab27-bee8a8096abc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purl.org/dc/elements/1.1/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6C01790-DA4D-4818-AE1B-3BB0877892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0a2e83-186a-4a0f-ab27-bee8a8096a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docker-ef-slides</Template>
  <TotalTime>5455</TotalTime>
  <Words>1316</Words>
  <Application>Microsoft Macintosh PowerPoint</Application>
  <PresentationFormat>Custom</PresentationFormat>
  <Paragraphs>261</Paragraphs>
  <Slides>38</Slides>
  <Notes>31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Consolas</vt:lpstr>
      <vt:lpstr>Segoe UI</vt:lpstr>
      <vt:lpstr>Segoe UI Light</vt:lpstr>
      <vt:lpstr>Wingdings</vt:lpstr>
      <vt:lpstr>Arial</vt:lpstr>
      <vt:lpstr>WHITE TEMPLATE</vt:lpstr>
      <vt:lpstr>COLOR TEMPLATE</vt:lpstr>
      <vt:lpstr>Docker, .NET Core,  and Entity Framework</vt:lpstr>
      <vt:lpstr>Talk source code</vt:lpstr>
      <vt:lpstr>Agenda</vt:lpstr>
      <vt:lpstr>PowerPoint Presentation</vt:lpstr>
      <vt:lpstr>What is Docker?</vt:lpstr>
      <vt:lpstr>What is Docker?</vt:lpstr>
      <vt:lpstr>How is this different from a virtual machine?</vt:lpstr>
      <vt:lpstr>What applications are available on Docker?</vt:lpstr>
      <vt:lpstr>Docker demos</vt:lpstr>
      <vt:lpstr>1 – Docker 101</vt:lpstr>
      <vt:lpstr>2 – Docker demo</vt:lpstr>
      <vt:lpstr>2 – Docker demo</vt:lpstr>
      <vt:lpstr>.NET Core</vt:lpstr>
      <vt:lpstr>.NET</vt:lpstr>
      <vt:lpstr>Entity Framework Core</vt:lpstr>
      <vt:lpstr>Feedback/questions?</vt:lpstr>
      <vt:lpstr>Presentation title  goes here</vt:lpstr>
      <vt:lpstr>Preferred text layout (no bullets)</vt:lpstr>
      <vt:lpstr>Bullet points layout with subtitle Subtitle</vt:lpstr>
      <vt:lpstr>Slide palette info</vt:lpstr>
      <vt:lpstr>Section title</vt:lpstr>
      <vt:lpstr>Photo layout 1</vt:lpstr>
      <vt:lpstr>Software code slide</vt:lpstr>
      <vt:lpstr>Notes (hidden)</vt:lpstr>
      <vt:lpstr>PowerPoint Presentation</vt:lpstr>
      <vt:lpstr>Microsoft brand template</vt:lpstr>
      <vt:lpstr>This template has 3 sections</vt:lpstr>
      <vt:lpstr>Working with slide layouts</vt:lpstr>
      <vt:lpstr>Microsoft brand guidelines</vt:lpstr>
      <vt:lpstr>Presentation title  goes here</vt:lpstr>
      <vt:lpstr>Preferred text layout (no bullets)</vt:lpstr>
      <vt:lpstr>Bullet points layout with subtitle Subtitle</vt:lpstr>
      <vt:lpstr>Slide palette info</vt:lpstr>
      <vt:lpstr>Section title</vt:lpstr>
      <vt:lpstr>Photo layout 1</vt:lpstr>
      <vt:lpstr>Software code slide</vt:lpstr>
      <vt:lpstr>Notes (hidden)</vt:lpstr>
      <vt:lpstr>PowerPoint Presentation</vt:lpstr>
    </vt:vector>
  </TitlesOfParts>
  <Manager/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brand template</dc:title>
  <dc:subject>&lt;Speech title here&gt;</dc:subject>
  <dc:creator>Nate McMaster</dc:creator>
  <cp:keywords/>
  <dc:description>Template: Maryfj_x000d_
Formatting:_x000d_
Audience Type:</dc:description>
  <cp:lastModifiedBy>Nate McMaster</cp:lastModifiedBy>
  <cp:revision>23</cp:revision>
  <dcterms:created xsi:type="dcterms:W3CDTF">2016-04-05T02:10:55Z</dcterms:created>
  <dcterms:modified xsi:type="dcterms:W3CDTF">2016-05-02T20:56:37Z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0x010100A2B0BB5962AB3C45A9A1CE1EC4C4F647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/>
  </property>
  <property fmtid="{D5CDD505-2E9C-101B-9397-08002B2CF9AE}" pid="12" name="TaxCatchAll">
    <vt:lpwstr/>
  </property>
  <property fmtid="{D5CDD505-2E9C-101B-9397-08002B2CF9AE}" pid="13" name="TaxKeywordTaxHTField">
    <vt:lpwstr/>
  </property>
</Properties>
</file>

<file path=docProps/thumbnail.jpeg>
</file>